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86420"/>
  </p:normalViewPr>
  <p:slideViewPr>
    <p:cSldViewPr snapToGrid="0">
      <p:cViewPr varScale="1">
        <p:scale>
          <a:sx n="61" d="100"/>
          <a:sy n="61" d="100"/>
        </p:scale>
        <p:origin x="48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8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ACDB4-642F-4F82-9C8D-2DC384BF8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B06E6-7341-4F07-8285-8B35565B9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C4456-0E88-4EB2-8FDA-8240F984B54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88C94-6E7C-4506-82BE-23DAD04D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5C082-911A-46EA-8DF6-A63F9F9E0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086C9-2826-46AE-BD8E-F12CB3F9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9994-CBF9-4364-B2D1-761774B9F53C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D0BC5-116C-42CF-8B28-245F66D50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62B5-0727-4FE1-B35D-4CC400F0421B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0329-BDC0-4E94-85A6-029919402EA5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B49-901F-4A06-A293-97E642D291F1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8AC0-DF40-478D-AC66-7E53B92DC39D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704E-628F-4B07-B462-FEAA60A43C6F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892-6A72-4732-B216-4C6AC1274CD7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02B0-6B64-4F60-8B09-8996E3F912FC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3EBD-7946-447F-81B7-F8E13B1E0F65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0E91673-9338-481D-B5F9-C19B4D8B220D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9E9A-D780-446F-844A-BE267EEAD3AE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910-909F-4D24-AD23-A62C7BD67FC7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3216-DF3C-46DB-A40A-96FF3C606000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0A9-03EA-4B84-88A6-300F0BD51786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BD0E-0FCD-4324-A628-FDB0CB3327DA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EC9E-8B9A-41EE-9BA7-24325F3A2FA7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5E6-D73A-4AD2-857F-AF5620C48E9C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E721-8DEF-49EB-A280-ECA7ED0AF9E9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7E68-D1AB-47D2-8C40-7F44C00C5B87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hyperlink" Target="http://bit.ly/WeRHere4U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8.png"/><Relationship Id="rId4" Type="http://schemas.openxmlformats.org/officeDocument/2006/relationships/hyperlink" Target="https://bit.ly/WRH4U" TargetMode="External"/><Relationship Id="rId9" Type="http://schemas.microsoft.com/office/2007/relationships/hdphoto" Target="../media/hdphoto1.wdp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AF5ED-FC20-4831-8454-D57E6A498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6" y="4252195"/>
            <a:ext cx="8922959" cy="1656313"/>
          </a:xfrm>
        </p:spPr>
        <p:txBody>
          <a:bodyPr>
            <a:noAutofit/>
          </a:bodyPr>
          <a:lstStyle/>
          <a:p>
            <a:pPr algn="ctr"/>
            <a:r>
              <a:rPr lang="en-CA" sz="2800" dirty="0"/>
              <a:t>Preparing for the New Pathway to Permanent Residency under the Other Essential Workers Stream</a:t>
            </a:r>
            <a:r>
              <a:rPr lang="en-CA" dirty="0"/>
              <a:t/>
            </a:r>
            <a:br>
              <a:rPr lang="en-CA" dirty="0"/>
            </a:br>
            <a:endParaRPr lang="en-US" sz="2500" i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CA9C7-B768-4317-9907-924F77528950}"/>
              </a:ext>
            </a:extLst>
          </p:cNvPr>
          <p:cNvSpPr txBox="1"/>
          <p:nvPr/>
        </p:nvSpPr>
        <p:spPr>
          <a:xfrm>
            <a:off x="5989739" y="2692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45356-BA70-4901-842C-F770694EFB28}"/>
              </a:ext>
            </a:extLst>
          </p:cNvPr>
          <p:cNvSpPr txBox="1"/>
          <p:nvPr/>
        </p:nvSpPr>
        <p:spPr>
          <a:xfrm>
            <a:off x="5989739" y="3238150"/>
            <a:ext cx="235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CA123-C0B9-42AD-94CE-AAF5E1A9BCD1}"/>
              </a:ext>
            </a:extLst>
          </p:cNvPr>
          <p:cNvSpPr txBox="1"/>
          <p:nvPr/>
        </p:nvSpPr>
        <p:spPr>
          <a:xfrm>
            <a:off x="240192" y="3410130"/>
            <a:ext cx="868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We Are Here For You </a:t>
            </a:r>
            <a:endParaRPr lang="en-CA" sz="6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9A7CE-8900-4DFD-8DE4-0F9A099B896C}"/>
              </a:ext>
            </a:extLst>
          </p:cNvPr>
          <p:cNvSpPr txBox="1"/>
          <p:nvPr/>
        </p:nvSpPr>
        <p:spPr>
          <a:xfrm>
            <a:off x="9163151" y="3685266"/>
            <a:ext cx="30351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If you are interested, fill out this form: </a:t>
            </a:r>
            <a:r>
              <a:rPr lang="en-US" sz="2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https://bit.ly/WRH4U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We will send the link closer to the date.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 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CA" sz="1600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59B5C-FF30-4153-845D-C6ABB2BEDDCC}"/>
              </a:ext>
            </a:extLst>
          </p:cNvPr>
          <p:cNvSpPr txBox="1"/>
          <p:nvPr/>
        </p:nvSpPr>
        <p:spPr>
          <a:xfrm>
            <a:off x="1174459" y="5972474"/>
            <a:ext cx="906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joint project by the Philippine Consulate General in Vancouver and </a:t>
            </a:r>
            <a:r>
              <a:rPr lang="en-US" dirty="0" err="1"/>
              <a:t>FilNet</a:t>
            </a:r>
            <a:r>
              <a:rPr lang="en-US" dirty="0"/>
              <a:t>, a Network of Filipino Social Service Professionals</a:t>
            </a:r>
            <a:endParaRPr lang="en-CA" dirty="0"/>
          </a:p>
        </p:txBody>
      </p:sp>
      <p:pic>
        <p:nvPicPr>
          <p:cNvPr id="18" name="Graphic 17" descr="Open hand">
            <a:extLst>
              <a:ext uri="{FF2B5EF4-FFF2-40B4-BE49-F238E27FC236}">
                <a16:creationId xmlns:a16="http://schemas.microsoft.com/office/drawing/2014/main" id="{68566493-BD1A-43CE-9489-D51E1F90C9F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1434165">
            <a:off x="3976706" y="1644754"/>
            <a:ext cx="3299827" cy="2847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99DAB6-2DB5-4F34-BE87-EF8F35338BF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 detail="1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277577">
            <a:off x="3577228" y="-886310"/>
            <a:ext cx="4005419" cy="3700593"/>
          </a:xfrm>
          <a:prstGeom prst="rect">
            <a:avLst/>
          </a:prstGeom>
          <a:effectLst>
            <a:glow rad="139700">
              <a:srgbClr val="0070C0">
                <a:alpha val="40000"/>
              </a:srgbClr>
            </a:glow>
          </a:effectLst>
        </p:spPr>
      </p:pic>
      <p:pic>
        <p:nvPicPr>
          <p:cNvPr id="34" name="Graphic 33" descr="Chef">
            <a:extLst>
              <a:ext uri="{FF2B5EF4-FFF2-40B4-BE49-F238E27FC236}">
                <a16:creationId xmlns:a16="http://schemas.microsoft.com/office/drawing/2014/main" id="{5A185DEC-10C4-4A78-880A-3B7B2B28C2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232961" y="1040701"/>
            <a:ext cx="1188247" cy="11882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DF8E42-DC0E-4E47-AEFC-95CAA00D61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785" y="5552820"/>
            <a:ext cx="992827" cy="1213454"/>
          </a:xfrm>
          <a:prstGeom prst="rect">
            <a:avLst/>
          </a:prstGeom>
        </p:spPr>
      </p:pic>
      <p:pic>
        <p:nvPicPr>
          <p:cNvPr id="38" name="Graphic 37" descr="Office worker">
            <a:extLst>
              <a:ext uri="{FF2B5EF4-FFF2-40B4-BE49-F238E27FC236}">
                <a16:creationId xmlns:a16="http://schemas.microsoft.com/office/drawing/2014/main" id="{15E89517-7D24-480B-A597-A3A02DB1E6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436248" y="1065267"/>
            <a:ext cx="1135087" cy="1361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E7C252-09AC-4A67-9D89-96B02DAD16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7816" y="5929150"/>
            <a:ext cx="1529496" cy="8428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AE2493-BC75-4EBE-BC7B-A4BDC1C00581}"/>
              </a:ext>
            </a:extLst>
          </p:cNvPr>
          <p:cNvSpPr txBox="1"/>
          <p:nvPr/>
        </p:nvSpPr>
        <p:spPr>
          <a:xfrm>
            <a:off x="257481" y="291024"/>
            <a:ext cx="39005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Priority will be given to individuals working in BC with a job classified under “other essential work”. </a:t>
            </a:r>
            <a:endParaRPr lang="en-CA" sz="26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7DA502-8618-4ED9-A6B4-92780A93A7A6}"/>
              </a:ext>
            </a:extLst>
          </p:cNvPr>
          <p:cNvSpPr txBox="1"/>
          <p:nvPr/>
        </p:nvSpPr>
        <p:spPr>
          <a:xfrm>
            <a:off x="7502431" y="147879"/>
            <a:ext cx="49557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Speakers: </a:t>
            </a:r>
            <a:r>
              <a:rPr lang="en-CA" sz="1500" b="1" dirty="0">
                <a:solidFill>
                  <a:srgbClr val="002060"/>
                </a:solidFill>
              </a:rPr>
              <a:t>Darla </a:t>
            </a:r>
            <a:r>
              <a:rPr lang="en-CA" sz="1500" b="1" dirty="0" err="1">
                <a:solidFill>
                  <a:srgbClr val="002060"/>
                </a:solidFill>
              </a:rPr>
              <a:t>Tomeldan</a:t>
            </a:r>
            <a:endParaRPr lang="en-CA" sz="1500" b="1" dirty="0">
              <a:solidFill>
                <a:srgbClr val="002060"/>
              </a:solidFill>
            </a:endParaRPr>
          </a:p>
          <a:p>
            <a:r>
              <a:rPr lang="en-CA" sz="1500" b="1" dirty="0">
                <a:solidFill>
                  <a:srgbClr val="002060"/>
                </a:solidFill>
              </a:rPr>
              <a:t>		</a:t>
            </a:r>
            <a:r>
              <a:rPr lang="en-CA" sz="1500" b="1" i="1" dirty="0">
                <a:solidFill>
                  <a:srgbClr val="002060"/>
                </a:solidFill>
              </a:rPr>
              <a:t>Regulated Canadian Immigration</a:t>
            </a:r>
          </a:p>
          <a:p>
            <a:r>
              <a:rPr lang="en-CA" sz="1500" b="1" i="1" dirty="0">
                <a:solidFill>
                  <a:srgbClr val="002060"/>
                </a:solidFill>
              </a:rPr>
              <a:t>                Consultant / </a:t>
            </a:r>
            <a:r>
              <a:rPr lang="en-CA" sz="1500" b="1" i="1" dirty="0" err="1">
                <a:solidFill>
                  <a:srgbClr val="002060"/>
                </a:solidFill>
              </a:rPr>
              <a:t>FilNet</a:t>
            </a:r>
            <a:r>
              <a:rPr lang="en-CA" sz="1500" b="1" i="1" dirty="0">
                <a:solidFill>
                  <a:srgbClr val="002060"/>
                </a:solidFill>
              </a:rPr>
              <a:t> Member</a:t>
            </a:r>
          </a:p>
          <a:p>
            <a:endParaRPr lang="en-CA" sz="1500" b="1" i="1" dirty="0">
              <a:solidFill>
                <a:srgbClr val="002060"/>
              </a:solidFill>
            </a:endParaRPr>
          </a:p>
          <a:p>
            <a:r>
              <a:rPr lang="en-CA" sz="1500" b="1" i="1" dirty="0">
                <a:solidFill>
                  <a:srgbClr val="002060"/>
                </a:solidFill>
              </a:rPr>
              <a:t>		</a:t>
            </a:r>
            <a:r>
              <a:rPr lang="en-CA" sz="1500" b="1" dirty="0" err="1">
                <a:solidFill>
                  <a:srgbClr val="002060"/>
                </a:solidFill>
              </a:rPr>
              <a:t>Girlly</a:t>
            </a:r>
            <a:r>
              <a:rPr lang="en-CA" sz="1500" b="1" dirty="0">
                <a:solidFill>
                  <a:srgbClr val="002060"/>
                </a:solidFill>
              </a:rPr>
              <a:t> Cumberland</a:t>
            </a:r>
          </a:p>
          <a:p>
            <a:r>
              <a:rPr lang="en-CA" sz="1500" b="1" dirty="0">
                <a:solidFill>
                  <a:srgbClr val="002060"/>
                </a:solidFill>
              </a:rPr>
              <a:t>                </a:t>
            </a:r>
            <a:r>
              <a:rPr lang="en-CA" sz="1500" b="1" i="1" dirty="0">
                <a:solidFill>
                  <a:srgbClr val="002060"/>
                </a:solidFill>
              </a:rPr>
              <a:t>Settlement Worker of Migrant Workers</a:t>
            </a:r>
          </a:p>
          <a:p>
            <a:r>
              <a:rPr lang="en-CA" sz="1500" b="1" i="1" dirty="0">
                <a:solidFill>
                  <a:srgbClr val="002060"/>
                </a:solidFill>
              </a:rPr>
              <a:t>                MOSAIC</a:t>
            </a:r>
          </a:p>
          <a:p>
            <a:endParaRPr lang="en-CA" sz="1500" b="1" dirty="0">
              <a:solidFill>
                <a:srgbClr val="002060"/>
              </a:solidFill>
            </a:endParaRPr>
          </a:p>
          <a:p>
            <a:r>
              <a:rPr lang="en-CA" sz="1500" b="1" dirty="0">
                <a:solidFill>
                  <a:srgbClr val="002060"/>
                </a:solidFill>
              </a:rPr>
              <a:t>Moderator:  Stephen </a:t>
            </a:r>
            <a:r>
              <a:rPr lang="en-CA" sz="1500" b="1" dirty="0" err="1">
                <a:solidFill>
                  <a:srgbClr val="002060"/>
                </a:solidFill>
              </a:rPr>
              <a:t>Andrada</a:t>
            </a:r>
            <a:r>
              <a:rPr lang="en-CA" sz="1500" i="1" dirty="0">
                <a:solidFill>
                  <a:srgbClr val="002060"/>
                </a:solidFill>
              </a:rPr>
              <a:t>  </a:t>
            </a:r>
          </a:p>
          <a:p>
            <a:r>
              <a:rPr lang="en-CA" sz="1500" i="1" dirty="0">
                <a:solidFill>
                  <a:srgbClr val="002060"/>
                </a:solidFill>
              </a:rPr>
              <a:t>                   </a:t>
            </a:r>
            <a:r>
              <a:rPr lang="en-CA" sz="1500" i="1" dirty="0" err="1">
                <a:solidFill>
                  <a:srgbClr val="002060"/>
                </a:solidFill>
              </a:rPr>
              <a:t>Filnet</a:t>
            </a:r>
            <a:r>
              <a:rPr lang="en-CA" sz="1500" i="1" dirty="0">
                <a:solidFill>
                  <a:srgbClr val="002060"/>
                </a:solidFill>
              </a:rPr>
              <a:t> Member</a:t>
            </a:r>
            <a:r>
              <a:rPr lang="en-CA" sz="1600" dirty="0"/>
              <a:t/>
            </a:r>
            <a:br>
              <a:rPr lang="en-CA" sz="1600" dirty="0"/>
            </a:b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18B63-6C2A-014D-BA07-8E8FB4061790}"/>
              </a:ext>
            </a:extLst>
          </p:cNvPr>
          <p:cNvSpPr txBox="1"/>
          <p:nvPr/>
        </p:nvSpPr>
        <p:spPr>
          <a:xfrm>
            <a:off x="9111715" y="2779278"/>
            <a:ext cx="347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Date: 08 July 2021</a:t>
            </a:r>
          </a:p>
          <a:p>
            <a:r>
              <a:rPr lang="en-US" dirty="0"/>
              <a:t>Time: 6:30 PM (Pacific Time)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18D1D2-EB78-744D-A32E-0141E033A0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01585" y="1626054"/>
            <a:ext cx="1160681" cy="116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13FBCD-4DF7-4ECF-9257-7B99D54993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14B9E1-7F97-4662-8FB1-AC5A81D5A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0B8658-DE86-42E1-9D01-970FE6B6ABA5}">
  <ds:schemaRefs>
    <ds:schemaRef ds:uri="http://purl.org/dc/elements/1.1/"/>
    <ds:schemaRef ds:uri="71af3243-3dd4-4a8d-8c0d-dd76da1f02a5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{EADD8F43-E18B-5549-8ECF-C58EEE3C12AE}tf10001061</Template>
  <TotalTime>0</TotalTime>
  <Words>100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Berlin</vt:lpstr>
      <vt:lpstr>Preparing for the New Pathway to Permanent Residency under the Other Essential Workers Stream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2020-06-15T16:07:39Z</dcterms:created>
  <dcterms:modified xsi:type="dcterms:W3CDTF">2021-06-24T22:57:52Z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